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Lora Medium"/>
      <p:regular r:id="rId23"/>
      <p:bold r:id="rId24"/>
      <p:italic r:id="rId25"/>
      <p:boldItalic r:id="rId26"/>
    </p:embeddedFont>
    <p:embeddedFont>
      <p:font typeface="Raleway"/>
      <p:regular r:id="rId27"/>
      <p:bold r:id="rId28"/>
      <p:italic r:id="rId29"/>
      <p:boldItalic r:id="rId30"/>
    </p:embeddedFont>
    <p:embeddedFont>
      <p:font typeface="Lato"/>
      <p:regular r:id="rId31"/>
      <p:bold r:id="rId32"/>
      <p:italic r:id="rId33"/>
      <p:boldItalic r:id="rId34"/>
    </p:embeddedFont>
    <p:embeddedFont>
      <p:font typeface="Assistant"/>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5B868AE-3237-4CF1-A542-62889D861C16}">
  <a:tblStyle styleId="{15B868AE-3237-4CF1-A542-62889D861C1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LoraMedium-bold.fntdata"/><Relationship Id="rId23" Type="http://schemas.openxmlformats.org/officeDocument/2006/relationships/font" Target="fonts/Lora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oraMedium-boldItalic.fntdata"/><Relationship Id="rId25" Type="http://schemas.openxmlformats.org/officeDocument/2006/relationships/font" Target="fonts/LoraMedium-italic.fntdata"/><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Raleway-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Assistant-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Assistant-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d53f39a27f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d53f39a27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d53f39a27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d53f39a27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d53f39a27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d53f39a27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d53f39a27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d53f39a27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d53f39a27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d53f39a27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d53f39a27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d53f39a27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5.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11.jpg"/><Relationship Id="rId8"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jpg"/><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17"/>
          <p:cNvPicPr preferRelativeResize="0"/>
          <p:nvPr/>
        </p:nvPicPr>
        <p:blipFill>
          <a:blip r:embed="rId3">
            <a:alphaModFix/>
          </a:blip>
          <a:stretch>
            <a:fillRect/>
          </a:stretch>
        </p:blipFill>
        <p:spPr>
          <a:xfrm>
            <a:off x="4453250" y="918300"/>
            <a:ext cx="4074724" cy="3390225"/>
          </a:xfrm>
          <a:prstGeom prst="rect">
            <a:avLst/>
          </a:prstGeom>
          <a:noFill/>
          <a:ln>
            <a:noFill/>
          </a:ln>
        </p:spPr>
      </p:pic>
      <p:pic>
        <p:nvPicPr>
          <p:cNvPr descr="Open Chromebook laptop computer" id="136" name="Google Shape;136;p17"/>
          <p:cNvPicPr preferRelativeResize="0"/>
          <p:nvPr/>
        </p:nvPicPr>
        <p:blipFill rotWithShape="1">
          <a:blip r:embed="rId4">
            <a:alphaModFix/>
          </a:blip>
          <a:srcRect b="0" l="0" r="3344" t="0"/>
          <a:stretch/>
        </p:blipFill>
        <p:spPr>
          <a:xfrm>
            <a:off x="3751850" y="523250"/>
            <a:ext cx="5392151" cy="4620250"/>
          </a:xfrm>
          <a:prstGeom prst="rect">
            <a:avLst/>
          </a:prstGeom>
          <a:noFill/>
          <a:ln>
            <a:noFill/>
          </a:ln>
        </p:spPr>
      </p:pic>
      <p:pic>
        <p:nvPicPr>
          <p:cNvPr descr="Portrait-oriented black smaptphone" id="137" name="Google Shape;137;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8" name="Google Shape;138;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Home Automation</a:t>
            </a:r>
            <a:endParaRPr/>
          </a:p>
        </p:txBody>
      </p:sp>
      <p:sp>
        <p:nvSpPr>
          <p:cNvPr id="139" name="Google Shape;139;p17"/>
          <p:cNvSpPr txBox="1"/>
          <p:nvPr>
            <p:ph idx="1" type="subTitle"/>
          </p:nvPr>
        </p:nvSpPr>
        <p:spPr>
          <a:xfrm>
            <a:off x="729600" y="29217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IOT Arduino Based Home </a:t>
            </a:r>
            <a:endParaRPr/>
          </a:p>
          <a:p>
            <a:pPr indent="0" lvl="0" marL="0" rtl="0" algn="l">
              <a:spcBef>
                <a:spcPts val="0"/>
              </a:spcBef>
              <a:spcAft>
                <a:spcPts val="0"/>
              </a:spcAft>
              <a:buNone/>
            </a:pPr>
            <a:r>
              <a:rPr lang="en"/>
              <a:t>Automation </a:t>
            </a:r>
            <a:r>
              <a:rPr lang="en"/>
              <a:t>solution</a:t>
            </a:r>
            <a:endParaRPr/>
          </a:p>
        </p:txBody>
      </p:sp>
      <p:pic>
        <p:nvPicPr>
          <p:cNvPr descr="Mobile View" id="140" name="Google Shape;140;p17"/>
          <p:cNvPicPr preferRelativeResize="0"/>
          <p:nvPr/>
        </p:nvPicPr>
        <p:blipFill rotWithShape="1">
          <a:blip r:embed="rId6">
            <a:alphaModFix/>
          </a:blip>
          <a:srcRect b="16352" l="-384" r="23473" t="0"/>
          <a:stretch/>
        </p:blipFill>
        <p:spPr>
          <a:xfrm>
            <a:off x="8271300" y="2337575"/>
            <a:ext cx="872700" cy="1837574"/>
          </a:xfrm>
          <a:prstGeom prst="rect">
            <a:avLst/>
          </a:prstGeom>
          <a:noFill/>
          <a:ln>
            <a:noFill/>
          </a:ln>
        </p:spPr>
      </p:pic>
      <p:sp>
        <p:nvSpPr>
          <p:cNvPr id="141" name="Google Shape;141;p17"/>
          <p:cNvSpPr txBox="1"/>
          <p:nvPr/>
        </p:nvSpPr>
        <p:spPr>
          <a:xfrm rot="-1031">
            <a:off x="-360671" y="176652"/>
            <a:ext cx="3000000" cy="446400"/>
          </a:xfrm>
          <a:prstGeom prst="rect">
            <a:avLst/>
          </a:prstGeom>
          <a:noFill/>
          <a:ln>
            <a:noFill/>
          </a:ln>
        </p:spPr>
        <p:txBody>
          <a:bodyPr anchorCtr="0" anchor="t" bIns="91425" lIns="91425" spcFirstLastPara="1" rIns="91425" wrap="square" tIns="91425">
            <a:spAutoFit/>
          </a:bodyPr>
          <a:lstStyle/>
          <a:p>
            <a:pPr indent="-330200" lvl="0" marL="457200" rtl="0" algn="ctr">
              <a:spcBef>
                <a:spcPts val="0"/>
              </a:spcBef>
              <a:spcAft>
                <a:spcPts val="0"/>
              </a:spcAft>
              <a:buNone/>
            </a:pPr>
            <a:r>
              <a:t/>
            </a:r>
            <a:endParaRPr b="1" sz="1700">
              <a:solidFill>
                <a:srgbClr val="5A7383"/>
              </a:solidFill>
            </a:endParaRPr>
          </a:p>
        </p:txBody>
      </p:sp>
      <p:sp>
        <p:nvSpPr>
          <p:cNvPr id="142" name="Google Shape;142;p17"/>
          <p:cNvSpPr txBox="1"/>
          <p:nvPr/>
        </p:nvSpPr>
        <p:spPr>
          <a:xfrm>
            <a:off x="536925" y="3627300"/>
            <a:ext cx="2825400" cy="1516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None/>
            </a:pPr>
            <a:r>
              <a:rPr b="1" lang="en" sz="1700">
                <a:solidFill>
                  <a:schemeClr val="accent1"/>
                </a:solidFill>
              </a:rPr>
              <a:t>Submitted to</a:t>
            </a:r>
            <a:endParaRPr b="1" sz="1700">
              <a:solidFill>
                <a:schemeClr val="accent1"/>
              </a:solidFill>
            </a:endParaRPr>
          </a:p>
          <a:p>
            <a:pPr indent="-330200" lvl="0" marL="457200" rtl="0" algn="l">
              <a:spcBef>
                <a:spcPts val="0"/>
              </a:spcBef>
              <a:spcAft>
                <a:spcPts val="0"/>
              </a:spcAft>
              <a:buNone/>
            </a:pPr>
            <a:r>
              <a:rPr b="1" lang="en" sz="1700">
                <a:solidFill>
                  <a:schemeClr val="accent1"/>
                </a:solidFill>
              </a:rPr>
              <a:t>Prof: Maurizio Palesi</a:t>
            </a:r>
            <a:endParaRPr b="1" sz="1700">
              <a:solidFill>
                <a:schemeClr val="accent1"/>
              </a:solidFill>
            </a:endParaRPr>
          </a:p>
          <a:p>
            <a:pPr indent="-330200" lvl="0" marL="457200" rtl="0" algn="l">
              <a:spcBef>
                <a:spcPts val="0"/>
              </a:spcBef>
              <a:spcAft>
                <a:spcPts val="0"/>
              </a:spcAft>
              <a:buNone/>
            </a:pPr>
            <a:r>
              <a:rPr b="1" lang="en" sz="1750">
                <a:solidFill>
                  <a:schemeClr val="accent1"/>
                </a:solidFill>
              </a:rPr>
              <a:t>Submitted By</a:t>
            </a:r>
            <a:endParaRPr b="1" sz="1750">
              <a:solidFill>
                <a:schemeClr val="accent1"/>
              </a:solidFill>
            </a:endParaRPr>
          </a:p>
          <a:p>
            <a:pPr indent="0" lvl="0" marL="0" rtl="0" algn="l">
              <a:spcBef>
                <a:spcPts val="0"/>
              </a:spcBef>
              <a:spcAft>
                <a:spcPts val="0"/>
              </a:spcAft>
              <a:buNone/>
            </a:pPr>
            <a:r>
              <a:rPr b="1" lang="en" sz="1750">
                <a:solidFill>
                  <a:schemeClr val="accent1"/>
                </a:solidFill>
              </a:rPr>
              <a:t>  Raza Akbar</a:t>
            </a:r>
            <a:endParaRPr b="1" sz="1750">
              <a:solidFill>
                <a:schemeClr val="accent1"/>
              </a:solidFill>
            </a:endParaRPr>
          </a:p>
          <a:p>
            <a:pPr indent="0" lvl="0" marL="0" rtl="0" algn="l">
              <a:spcBef>
                <a:spcPts val="0"/>
              </a:spcBef>
              <a:spcAft>
                <a:spcPts val="0"/>
              </a:spcAft>
              <a:buNone/>
            </a:pPr>
            <a:r>
              <a:rPr b="1" lang="en" sz="1750">
                <a:solidFill>
                  <a:schemeClr val="accent1"/>
                </a:solidFill>
              </a:rPr>
              <a:t>  Adeel Adeel</a:t>
            </a:r>
            <a:endParaRPr b="1" sz="1750">
              <a:solidFill>
                <a:schemeClr val="accent1"/>
              </a:solidFill>
            </a:endParaRPr>
          </a:p>
        </p:txBody>
      </p:sp>
      <p:pic>
        <p:nvPicPr>
          <p:cNvPr id="143" name="Google Shape;143;p17"/>
          <p:cNvPicPr preferRelativeResize="0"/>
          <p:nvPr/>
        </p:nvPicPr>
        <p:blipFill rotWithShape="1">
          <a:blip r:embed="rId7">
            <a:alphaModFix/>
          </a:blip>
          <a:srcRect b="0" l="0" r="0" t="0"/>
          <a:stretch/>
        </p:blipFill>
        <p:spPr>
          <a:xfrm>
            <a:off x="8271300" y="2337575"/>
            <a:ext cx="872699" cy="1850446"/>
          </a:xfrm>
          <a:prstGeom prst="rect">
            <a:avLst/>
          </a:prstGeom>
          <a:noFill/>
          <a:ln>
            <a:noFill/>
          </a:ln>
        </p:spPr>
      </p:pic>
      <p:pic>
        <p:nvPicPr>
          <p:cNvPr id="144" name="Google Shape;144;p17"/>
          <p:cNvPicPr preferRelativeResize="0"/>
          <p:nvPr/>
        </p:nvPicPr>
        <p:blipFill>
          <a:blip r:embed="rId8">
            <a:alphaModFix/>
          </a:blip>
          <a:stretch>
            <a:fillRect/>
          </a:stretch>
        </p:blipFill>
        <p:spPr>
          <a:xfrm>
            <a:off x="0" y="0"/>
            <a:ext cx="2170950" cy="918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6"/>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203" name="Google Shape;203;p26"/>
          <p:cNvSpPr txBox="1"/>
          <p:nvPr>
            <p:ph type="title"/>
          </p:nvPr>
        </p:nvSpPr>
        <p:spPr>
          <a:xfrm>
            <a:off x="396000" y="1352625"/>
            <a:ext cx="13965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Circuit</a:t>
            </a:r>
            <a:endParaRPr b="0" sz="3000"/>
          </a:p>
        </p:txBody>
      </p:sp>
      <p:pic>
        <p:nvPicPr>
          <p:cNvPr id="204" name="Google Shape;204;p26"/>
          <p:cNvPicPr preferRelativeResize="0"/>
          <p:nvPr/>
        </p:nvPicPr>
        <p:blipFill>
          <a:blip r:embed="rId3">
            <a:alphaModFix/>
          </a:blip>
          <a:stretch>
            <a:fillRect/>
          </a:stretch>
        </p:blipFill>
        <p:spPr>
          <a:xfrm>
            <a:off x="1848098" y="0"/>
            <a:ext cx="7295898" cy="5143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7"/>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210" name="Google Shape;210;p27"/>
          <p:cNvSpPr txBox="1"/>
          <p:nvPr>
            <p:ph type="title"/>
          </p:nvPr>
        </p:nvSpPr>
        <p:spPr>
          <a:xfrm>
            <a:off x="162200" y="-15025"/>
            <a:ext cx="3734400" cy="5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 Dashboard</a:t>
            </a:r>
            <a:endParaRPr b="0" sz="3000"/>
          </a:p>
        </p:txBody>
      </p:sp>
      <p:pic>
        <p:nvPicPr>
          <p:cNvPr id="211" name="Google Shape;211;p27"/>
          <p:cNvPicPr preferRelativeResize="0"/>
          <p:nvPr/>
        </p:nvPicPr>
        <p:blipFill rotWithShape="1">
          <a:blip r:embed="rId3">
            <a:alphaModFix/>
          </a:blip>
          <a:srcRect b="0" l="0" r="0" t="0"/>
          <a:stretch/>
        </p:blipFill>
        <p:spPr>
          <a:xfrm>
            <a:off x="3618275" y="0"/>
            <a:ext cx="5525724" cy="5143500"/>
          </a:xfrm>
          <a:prstGeom prst="rect">
            <a:avLst/>
          </a:prstGeom>
          <a:noFill/>
          <a:ln>
            <a:noFill/>
          </a:ln>
        </p:spPr>
      </p:pic>
      <p:pic>
        <p:nvPicPr>
          <p:cNvPr id="212" name="Google Shape;212;p27"/>
          <p:cNvPicPr preferRelativeResize="0"/>
          <p:nvPr/>
        </p:nvPicPr>
        <p:blipFill>
          <a:blip r:embed="rId4">
            <a:alphaModFix/>
          </a:blip>
          <a:stretch>
            <a:fillRect/>
          </a:stretch>
        </p:blipFill>
        <p:spPr>
          <a:xfrm>
            <a:off x="0" y="656850"/>
            <a:ext cx="9143998" cy="44866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8"/>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Mobile </a:t>
            </a:r>
            <a:r>
              <a:rPr lang="en"/>
              <a:t>Dashboard</a:t>
            </a:r>
            <a:endParaRPr b="0" sz="3000"/>
          </a:p>
        </p:txBody>
      </p:sp>
      <p:pic>
        <p:nvPicPr>
          <p:cNvPr id="218" name="Google Shape;218;p28"/>
          <p:cNvPicPr preferRelativeResize="0"/>
          <p:nvPr/>
        </p:nvPicPr>
        <p:blipFill rotWithShape="1">
          <a:blip r:embed="rId3">
            <a:alphaModFix/>
          </a:blip>
          <a:srcRect b="0" l="0" r="0" t="0"/>
          <a:stretch/>
        </p:blipFill>
        <p:spPr>
          <a:xfrm>
            <a:off x="0" y="0"/>
            <a:ext cx="4653650" cy="5143500"/>
          </a:xfrm>
          <a:prstGeom prst="rect">
            <a:avLst/>
          </a:prstGeom>
          <a:noFill/>
          <a:ln>
            <a:noFill/>
          </a:ln>
        </p:spPr>
      </p:pic>
      <p:sp>
        <p:nvSpPr>
          <p:cNvPr id="219" name="Google Shape;219;p28"/>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20" name="Google Shape;220;p28"/>
          <p:cNvPicPr preferRelativeResize="0"/>
          <p:nvPr/>
        </p:nvPicPr>
        <p:blipFill rotWithShape="1">
          <a:blip r:embed="rId4">
            <a:alphaModFix/>
          </a:blip>
          <a:srcRect b="0" l="0" r="0" t="0"/>
          <a:stretch/>
        </p:blipFill>
        <p:spPr>
          <a:xfrm>
            <a:off x="4709300" y="0"/>
            <a:ext cx="4434699" cy="5143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9"/>
          <p:cNvSpPr txBox="1"/>
          <p:nvPr>
            <p:ph type="title"/>
          </p:nvPr>
        </p:nvSpPr>
        <p:spPr>
          <a:xfrm>
            <a:off x="0" y="1307525"/>
            <a:ext cx="3300900" cy="17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TinkerCad Project</a:t>
            </a:r>
            <a:endParaRPr sz="3000"/>
          </a:p>
        </p:txBody>
      </p:sp>
      <p:sp>
        <p:nvSpPr>
          <p:cNvPr id="226" name="Google Shape;226;p29"/>
          <p:cNvSpPr txBox="1"/>
          <p:nvPr>
            <p:ph idx="1" type="subTitle"/>
          </p:nvPr>
        </p:nvSpPr>
        <p:spPr>
          <a:xfrm>
            <a:off x="0" y="245667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b="1" lang="en" sz="1300"/>
              <a:t>Arduino based IR Remote and Manual Home Automation</a:t>
            </a:r>
            <a:endParaRPr b="1" sz="1300"/>
          </a:p>
        </p:txBody>
      </p:sp>
      <p:pic>
        <p:nvPicPr>
          <p:cNvPr id="227" name="Google Shape;227;p29"/>
          <p:cNvPicPr preferRelativeResize="0"/>
          <p:nvPr/>
        </p:nvPicPr>
        <p:blipFill>
          <a:blip r:embed="rId3">
            <a:alphaModFix/>
          </a:blip>
          <a:stretch>
            <a:fillRect/>
          </a:stretch>
        </p:blipFill>
        <p:spPr>
          <a:xfrm>
            <a:off x="2928000" y="0"/>
            <a:ext cx="6216000" cy="51434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1" name="Shape 231"/>
        <p:cNvGrpSpPr/>
        <p:nvPr/>
      </p:nvGrpSpPr>
      <p:grpSpPr>
        <a:xfrm>
          <a:off x="0" y="0"/>
          <a:ext cx="0" cy="0"/>
          <a:chOff x="0" y="0"/>
          <a:chExt cx="0" cy="0"/>
        </a:xfrm>
      </p:grpSpPr>
      <p:sp>
        <p:nvSpPr>
          <p:cNvPr id="232" name="Google Shape;232;p30"/>
          <p:cNvSpPr txBox="1"/>
          <p:nvPr>
            <p:ph type="title"/>
          </p:nvPr>
        </p:nvSpPr>
        <p:spPr>
          <a:xfrm>
            <a:off x="629250" y="53275"/>
            <a:ext cx="7688400" cy="8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Description</a:t>
            </a:r>
            <a:endParaRPr/>
          </a:p>
        </p:txBody>
      </p:sp>
      <p:sp>
        <p:nvSpPr>
          <p:cNvPr id="233" name="Google Shape;233;p30"/>
          <p:cNvSpPr txBox="1"/>
          <p:nvPr/>
        </p:nvSpPr>
        <p:spPr>
          <a:xfrm>
            <a:off x="629250" y="1881500"/>
            <a:ext cx="74259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In our virtual project we made a home automation of some common home appliances which we can  control by manually as well as </a:t>
            </a:r>
            <a:r>
              <a:rPr lang="en">
                <a:latin typeface="Lato"/>
                <a:ea typeface="Lato"/>
                <a:cs typeface="Lato"/>
                <a:sym typeface="Lato"/>
              </a:rPr>
              <a:t>remotely</a:t>
            </a:r>
            <a:r>
              <a:rPr lang="en">
                <a:latin typeface="Lato"/>
                <a:ea typeface="Lato"/>
                <a:cs typeface="Lato"/>
                <a:sym typeface="Lato"/>
              </a:rPr>
              <a:t>. In this we used some relay SPDT, some buttons and some common appliances.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Usually we can control our room appliances by manually but in this project our goal is to made a circuit where we can </a:t>
            </a:r>
            <a:r>
              <a:rPr lang="en">
                <a:latin typeface="Lato"/>
                <a:ea typeface="Lato"/>
                <a:cs typeface="Lato"/>
                <a:sym typeface="Lato"/>
              </a:rPr>
              <a:t>control</a:t>
            </a:r>
            <a:r>
              <a:rPr lang="en">
                <a:latin typeface="Lato"/>
                <a:ea typeface="Lato"/>
                <a:cs typeface="Lato"/>
                <a:sym typeface="Lato"/>
              </a:rPr>
              <a:t> our appliances manually as well as </a:t>
            </a:r>
            <a:r>
              <a:rPr lang="en">
                <a:latin typeface="Lato"/>
                <a:ea typeface="Lato"/>
                <a:cs typeface="Lato"/>
                <a:sym typeface="Lato"/>
              </a:rPr>
              <a:t>remotely.</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42" name="Shape 242"/>
        <p:cNvGrpSpPr/>
        <p:nvPr/>
      </p:nvGrpSpPr>
      <p:grpSpPr>
        <a:xfrm>
          <a:off x="0" y="0"/>
          <a:ext cx="0" cy="0"/>
          <a:chOff x="0" y="0"/>
          <a:chExt cx="0" cy="0"/>
        </a:xfrm>
      </p:grpSpPr>
      <p:pic>
        <p:nvPicPr>
          <p:cNvPr id="243" name="Google Shape;243;p32"/>
          <p:cNvPicPr preferRelativeResize="0"/>
          <p:nvPr/>
        </p:nvPicPr>
        <p:blipFill>
          <a:blip r:embed="rId3">
            <a:alphaModFix/>
          </a:blip>
          <a:stretch>
            <a:fillRect/>
          </a:stretch>
        </p:blipFill>
        <p:spPr>
          <a:xfrm>
            <a:off x="0" y="0"/>
            <a:ext cx="9144000" cy="5143501"/>
          </a:xfrm>
          <a:prstGeom prst="rect">
            <a:avLst/>
          </a:prstGeom>
          <a:noFill/>
          <a:ln>
            <a:noFill/>
          </a:ln>
        </p:spPr>
      </p:pic>
      <p:sp>
        <p:nvSpPr>
          <p:cNvPr id="244" name="Google Shape;244;p32"/>
          <p:cNvSpPr txBox="1"/>
          <p:nvPr/>
        </p:nvSpPr>
        <p:spPr>
          <a:xfrm>
            <a:off x="192375" y="137175"/>
            <a:ext cx="36405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solidFill>
                  <a:schemeClr val="lt1"/>
                </a:solidFill>
                <a:latin typeface="Lora Medium"/>
                <a:ea typeface="Lora Medium"/>
                <a:cs typeface="Lora Medium"/>
                <a:sym typeface="Lora Medium"/>
              </a:rPr>
              <a:t>THANKS</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8" name="Shape 148"/>
        <p:cNvGrpSpPr/>
        <p:nvPr/>
      </p:nvGrpSpPr>
      <p:grpSpPr>
        <a:xfrm>
          <a:off x="0" y="0"/>
          <a:ext cx="0" cy="0"/>
          <a:chOff x="0" y="0"/>
          <a:chExt cx="0" cy="0"/>
        </a:xfrm>
      </p:grpSpPr>
      <p:sp>
        <p:nvSpPr>
          <p:cNvPr id="149" name="Google Shape;149;p18"/>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50" name="Google Shape;150;p18"/>
          <p:cNvSpPr txBox="1"/>
          <p:nvPr>
            <p:ph idx="4294967295" type="subTitle"/>
          </p:nvPr>
        </p:nvSpPr>
        <p:spPr>
          <a:xfrm>
            <a:off x="4542975" y="1376352"/>
            <a:ext cx="4080000" cy="3252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FFFFFF"/>
                </a:solidFill>
              </a:rPr>
              <a:t>Room Automation</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Components</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Circuit</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Blynk Dashboards</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Arduino Code</a:t>
            </a:r>
            <a:endParaRPr b="1" sz="1600">
              <a:solidFill>
                <a:srgbClr val="FFFFFF"/>
              </a:solidFill>
            </a:endParaRPr>
          </a:p>
          <a:p>
            <a:pPr indent="0" lvl="0" marL="0" rtl="0" algn="l">
              <a:lnSpc>
                <a:spcPct val="115000"/>
              </a:lnSpc>
              <a:spcBef>
                <a:spcPts val="1600"/>
              </a:spcBef>
              <a:spcAft>
                <a:spcPts val="0"/>
              </a:spcAft>
              <a:buNone/>
            </a:pPr>
            <a:r>
              <a:rPr b="1" lang="en" sz="1600">
                <a:solidFill>
                  <a:srgbClr val="FFFFFF"/>
                </a:solidFill>
              </a:rPr>
              <a:t>TinkerCad Example</a:t>
            </a:r>
            <a:endParaRPr b="1" sz="16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4" name="Shape 154"/>
        <p:cNvGrpSpPr/>
        <p:nvPr/>
      </p:nvGrpSpPr>
      <p:grpSpPr>
        <a:xfrm>
          <a:off x="0" y="0"/>
          <a:ext cx="0" cy="0"/>
          <a:chOff x="0" y="0"/>
          <a:chExt cx="0" cy="0"/>
        </a:xfrm>
      </p:grpSpPr>
      <p:sp>
        <p:nvSpPr>
          <p:cNvPr id="155" name="Google Shape;155;p19"/>
          <p:cNvSpPr txBox="1"/>
          <p:nvPr>
            <p:ph type="title"/>
          </p:nvPr>
        </p:nvSpPr>
        <p:spPr>
          <a:xfrm>
            <a:off x="178125" y="1322450"/>
            <a:ext cx="3848700" cy="7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Room </a:t>
            </a:r>
            <a:r>
              <a:rPr lang="en"/>
              <a:t>Automation</a:t>
            </a:r>
            <a:endParaRPr/>
          </a:p>
          <a:p>
            <a:pPr indent="0" lvl="0" marL="0" rtl="0" algn="l">
              <a:spcBef>
                <a:spcPts val="0"/>
              </a:spcBef>
              <a:spcAft>
                <a:spcPts val="0"/>
              </a:spcAft>
              <a:buNone/>
            </a:pPr>
            <a:r>
              <a:t/>
            </a:r>
            <a:endParaRPr/>
          </a:p>
        </p:txBody>
      </p:sp>
      <p:pic>
        <p:nvPicPr>
          <p:cNvPr id="156" name="Google Shape;156;p19"/>
          <p:cNvPicPr preferRelativeResize="0"/>
          <p:nvPr/>
        </p:nvPicPr>
        <p:blipFill>
          <a:blip r:embed="rId3">
            <a:alphaModFix/>
          </a:blip>
          <a:stretch>
            <a:fillRect/>
          </a:stretch>
        </p:blipFill>
        <p:spPr>
          <a:xfrm>
            <a:off x="4026725" y="0"/>
            <a:ext cx="5117276" cy="5143500"/>
          </a:xfrm>
          <a:prstGeom prst="rect">
            <a:avLst/>
          </a:prstGeom>
          <a:noFill/>
          <a:ln>
            <a:noFill/>
          </a:ln>
        </p:spPr>
      </p:pic>
      <p:sp>
        <p:nvSpPr>
          <p:cNvPr id="157" name="Google Shape;157;p19"/>
          <p:cNvSpPr txBox="1"/>
          <p:nvPr/>
        </p:nvSpPr>
        <p:spPr>
          <a:xfrm>
            <a:off x="178125" y="2159825"/>
            <a:ext cx="3607200" cy="2955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900">
                <a:solidFill>
                  <a:schemeClr val="lt2"/>
                </a:solidFill>
                <a:latin typeface="Lato"/>
                <a:ea typeface="Lato"/>
                <a:cs typeface="Lato"/>
                <a:sym typeface="Lato"/>
              </a:rPr>
              <a:t>Room  automation is constructing automation for a domestic, mentioned as a sensible home or smart house. In the IoT Room  automation ecosystem, you can control your devices like light, AC, Heater fan, TV, etc.</a:t>
            </a:r>
            <a:endParaRPr sz="1900">
              <a:solidFill>
                <a:schemeClr val="lt2"/>
              </a:solidFill>
              <a:latin typeface="Lato"/>
              <a:ea typeface="Lato"/>
              <a:cs typeface="Lato"/>
              <a:sym typeface="Lato"/>
            </a:endParaRPr>
          </a:p>
          <a:p>
            <a:pPr indent="0" lvl="0" marL="0" rtl="0" algn="l">
              <a:spcBef>
                <a:spcPts val="0"/>
              </a:spcBef>
              <a:spcAft>
                <a:spcPts val="0"/>
              </a:spcAft>
              <a:buNone/>
            </a:pPr>
            <a:r>
              <a:t/>
            </a:r>
            <a:endParaRPr>
              <a:solidFill>
                <a:schemeClr val="lt2"/>
              </a:solidFill>
              <a:latin typeface="Lato"/>
              <a:ea typeface="Lato"/>
              <a:cs typeface="Lato"/>
              <a:sym typeface="Lato"/>
            </a:endParaRPr>
          </a:p>
          <a:p>
            <a:pPr indent="0" lvl="0" marL="0" rtl="0" algn="l">
              <a:spcBef>
                <a:spcPts val="0"/>
              </a:spcBef>
              <a:spcAft>
                <a:spcPts val="0"/>
              </a:spcAft>
              <a:buNone/>
            </a:pPr>
            <a:r>
              <a:t/>
            </a:r>
            <a:endParaRPr>
              <a:solidFill>
                <a:schemeClr val="lt2"/>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Room Automation</a:t>
            </a:r>
            <a:endParaRPr>
              <a:solidFill>
                <a:schemeClr val="lt1"/>
              </a:solidFill>
            </a:endParaRPr>
          </a:p>
          <a:p>
            <a:pPr indent="0" lvl="0" marL="0" rtl="0" algn="l">
              <a:spcBef>
                <a:spcPts val="0"/>
              </a:spcBef>
              <a:spcAft>
                <a:spcPts val="0"/>
              </a:spcAft>
              <a:buNone/>
            </a:pPr>
            <a:r>
              <a:t/>
            </a:r>
            <a:endParaRPr/>
          </a:p>
        </p:txBody>
      </p:sp>
      <p:sp>
        <p:nvSpPr>
          <p:cNvPr id="163" name="Google Shape;163;p20"/>
          <p:cNvSpPr txBox="1"/>
          <p:nvPr>
            <p:ph idx="2" type="body"/>
          </p:nvPr>
        </p:nvSpPr>
        <p:spPr>
          <a:xfrm>
            <a:off x="4764975" y="1113300"/>
            <a:ext cx="3996900" cy="352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1"/>
                </a:solidFill>
              </a:rPr>
              <a:t>The goal of our project is to </a:t>
            </a:r>
            <a:r>
              <a:rPr b="1" lang="en" sz="1700">
                <a:solidFill>
                  <a:schemeClr val="dk1"/>
                </a:solidFill>
              </a:rPr>
              <a:t>control</a:t>
            </a:r>
            <a:r>
              <a:rPr b="1" lang="en" sz="1700">
                <a:solidFill>
                  <a:schemeClr val="dk1"/>
                </a:solidFill>
              </a:rPr>
              <a:t> some devices using IOT technologies based on Arduino.</a:t>
            </a:r>
            <a:endParaRPr b="1" sz="1700">
              <a:solidFill>
                <a:schemeClr val="dk1"/>
              </a:solidFill>
            </a:endParaRPr>
          </a:p>
          <a:p>
            <a:pPr indent="0" lvl="0" marL="0" rtl="0" algn="l">
              <a:spcBef>
                <a:spcPts val="1000"/>
              </a:spcBef>
              <a:spcAft>
                <a:spcPts val="0"/>
              </a:spcAft>
              <a:buNone/>
            </a:pPr>
            <a:r>
              <a:rPr b="1" lang="en" sz="1700">
                <a:solidFill>
                  <a:schemeClr val="dk1"/>
                </a:solidFill>
              </a:rPr>
              <a:t>We  automate the room heater, Air conditioner and lights. We also enable the display of the room temperature.</a:t>
            </a:r>
            <a:endParaRPr b="1" sz="1700">
              <a:solidFill>
                <a:schemeClr val="dk1"/>
              </a:solidFill>
            </a:endParaRPr>
          </a:p>
          <a:p>
            <a:pPr indent="0" lvl="0" marL="0" rtl="0" algn="l">
              <a:spcBef>
                <a:spcPts val="1000"/>
              </a:spcBef>
              <a:spcAft>
                <a:spcPts val="0"/>
              </a:spcAft>
              <a:buNone/>
            </a:pPr>
            <a:r>
              <a:rPr b="1" lang="en" sz="1700">
                <a:solidFill>
                  <a:schemeClr val="dk1"/>
                </a:solidFill>
              </a:rPr>
              <a:t>We have designed the complete circuit using arduino and implemented the programming system for the automation.</a:t>
            </a:r>
            <a:endParaRPr b="1" sz="1700">
              <a:solidFill>
                <a:schemeClr val="dk1"/>
              </a:solidFill>
            </a:endParaRPr>
          </a:p>
          <a:p>
            <a:pPr indent="0" lvl="0" marL="0" rtl="0" algn="l">
              <a:lnSpc>
                <a:spcPct val="115000"/>
              </a:lnSpc>
              <a:spcBef>
                <a:spcPts val="1000"/>
              </a:spcBef>
              <a:spcAft>
                <a:spcPts val="1600"/>
              </a:spcAft>
              <a:buNone/>
            </a:pPr>
            <a:r>
              <a:t/>
            </a:r>
            <a:endParaRPr/>
          </a:p>
        </p:txBody>
      </p:sp>
      <p:sp>
        <p:nvSpPr>
          <p:cNvPr id="164" name="Google Shape;164;p20"/>
          <p:cNvSpPr txBox="1"/>
          <p:nvPr/>
        </p:nvSpPr>
        <p:spPr>
          <a:xfrm>
            <a:off x="4764975" y="200400"/>
            <a:ext cx="3885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chemeClr val="dk1"/>
                </a:solidFill>
                <a:latin typeface="Lato"/>
                <a:ea typeface="Lato"/>
                <a:cs typeface="Lato"/>
                <a:sym typeface="Lato"/>
              </a:rPr>
              <a:t>Goals:</a:t>
            </a:r>
            <a:endParaRPr b="1" sz="2400">
              <a:solidFill>
                <a:schemeClr val="dk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Specifications</a:t>
            </a:r>
            <a:endParaRPr sz="3000"/>
          </a:p>
          <a:p>
            <a:pPr indent="0" lvl="0" marL="0" rtl="0" algn="l">
              <a:spcBef>
                <a:spcPts val="0"/>
              </a:spcBef>
              <a:spcAft>
                <a:spcPts val="0"/>
              </a:spcAft>
              <a:buNone/>
            </a:pPr>
            <a:r>
              <a:t/>
            </a:r>
            <a:endParaRPr sz="3000"/>
          </a:p>
        </p:txBody>
      </p:sp>
      <p:sp>
        <p:nvSpPr>
          <p:cNvPr id="170" name="Google Shape;170;p21"/>
          <p:cNvSpPr txBox="1"/>
          <p:nvPr>
            <p:ph idx="2" type="body"/>
          </p:nvPr>
        </p:nvSpPr>
        <p:spPr>
          <a:xfrm>
            <a:off x="4644250" y="546000"/>
            <a:ext cx="4286400" cy="45087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Clr>
                <a:schemeClr val="dk1"/>
              </a:buClr>
              <a:buSzPts val="1300"/>
              <a:buFont typeface="Assistant"/>
              <a:buChar char="●"/>
            </a:pPr>
            <a:r>
              <a:rPr b="1" lang="en" sz="1700">
                <a:solidFill>
                  <a:schemeClr val="dk1"/>
                </a:solidFill>
                <a:latin typeface="Arial"/>
                <a:ea typeface="Arial"/>
                <a:cs typeface="Arial"/>
                <a:sym typeface="Arial"/>
              </a:rPr>
              <a:t>In our project we used an Arduino Yun IOT device, Breadboard and some other components to make it and connect it with Blynk-web and Blynk Android application. </a:t>
            </a:r>
            <a:endParaRPr b="1" sz="1350">
              <a:solidFill>
                <a:schemeClr val="dk1"/>
              </a:solidFill>
              <a:latin typeface="Assistant"/>
              <a:ea typeface="Assistant"/>
              <a:cs typeface="Assistant"/>
              <a:sym typeface="Assistant"/>
            </a:endParaRPr>
          </a:p>
          <a:p>
            <a:pPr indent="-228600" lvl="0" marL="457200" rtl="0" algn="l">
              <a:lnSpc>
                <a:spcPct val="100000"/>
              </a:lnSpc>
              <a:spcBef>
                <a:spcPts val="0"/>
              </a:spcBef>
              <a:spcAft>
                <a:spcPts val="0"/>
              </a:spcAft>
              <a:buClr>
                <a:srgbClr val="000000"/>
              </a:buClr>
              <a:buSzPts val="1200"/>
              <a:buFont typeface="Arial"/>
              <a:buNone/>
            </a:pPr>
            <a:r>
              <a:t/>
            </a:r>
            <a:endParaRPr b="1" sz="1700">
              <a:solidFill>
                <a:schemeClr val="dk1"/>
              </a:solidFill>
              <a:latin typeface="Arial"/>
              <a:ea typeface="Arial"/>
              <a:cs typeface="Arial"/>
              <a:sym typeface="Arial"/>
            </a:endParaRPr>
          </a:p>
          <a:p>
            <a:pPr indent="-311150" lvl="0" marL="457200" rtl="0" algn="l">
              <a:lnSpc>
                <a:spcPct val="100000"/>
              </a:lnSpc>
              <a:spcBef>
                <a:spcPts val="0"/>
              </a:spcBef>
              <a:spcAft>
                <a:spcPts val="0"/>
              </a:spcAft>
              <a:buClr>
                <a:schemeClr val="dk1"/>
              </a:buClr>
              <a:buSzPts val="1300"/>
              <a:buFont typeface="Assistant"/>
              <a:buChar char="●"/>
            </a:pPr>
            <a:r>
              <a:rPr b="1" lang="en" sz="1700">
                <a:solidFill>
                  <a:schemeClr val="dk1"/>
                </a:solidFill>
                <a:latin typeface="Arial"/>
                <a:ea typeface="Arial"/>
                <a:cs typeface="Arial"/>
                <a:sym typeface="Arial"/>
              </a:rPr>
              <a:t>This IoT device automates the Light, Air-</a:t>
            </a:r>
            <a:r>
              <a:rPr b="1" lang="en" sz="1700">
                <a:solidFill>
                  <a:schemeClr val="dk1"/>
                </a:solidFill>
                <a:latin typeface="Arial"/>
                <a:ea typeface="Arial"/>
                <a:cs typeface="Arial"/>
                <a:sym typeface="Arial"/>
              </a:rPr>
              <a:t>Conditioner</a:t>
            </a:r>
            <a:r>
              <a:rPr b="1" lang="en" sz="1700">
                <a:solidFill>
                  <a:schemeClr val="dk1"/>
                </a:solidFill>
                <a:latin typeface="Arial"/>
                <a:ea typeface="Arial"/>
                <a:cs typeface="Arial"/>
                <a:sym typeface="Arial"/>
              </a:rPr>
              <a:t> and Heater according to surrounding temperature.</a:t>
            </a:r>
            <a:endParaRPr b="1" sz="1350">
              <a:solidFill>
                <a:schemeClr val="dk1"/>
              </a:solidFill>
              <a:latin typeface="Assistant"/>
              <a:ea typeface="Assistant"/>
              <a:cs typeface="Assistant"/>
              <a:sym typeface="Assistant"/>
            </a:endParaRPr>
          </a:p>
          <a:p>
            <a:pPr indent="0" lvl="0" marL="152400" rtl="0" algn="l">
              <a:lnSpc>
                <a:spcPct val="100000"/>
              </a:lnSpc>
              <a:spcBef>
                <a:spcPts val="0"/>
              </a:spcBef>
              <a:spcAft>
                <a:spcPts val="0"/>
              </a:spcAft>
              <a:buClr>
                <a:srgbClr val="000000"/>
              </a:buClr>
              <a:buSzPts val="1200"/>
              <a:buFont typeface="Arial"/>
              <a:buNone/>
            </a:pPr>
            <a:r>
              <a:t/>
            </a:r>
            <a:endParaRPr b="1" sz="1700">
              <a:solidFill>
                <a:schemeClr val="dk1"/>
              </a:solidFill>
              <a:latin typeface="Arial"/>
              <a:ea typeface="Arial"/>
              <a:cs typeface="Arial"/>
              <a:sym typeface="Arial"/>
            </a:endParaRPr>
          </a:p>
          <a:p>
            <a:pPr indent="-311150" lvl="0" marL="457200" rtl="0" algn="l">
              <a:lnSpc>
                <a:spcPct val="100000"/>
              </a:lnSpc>
              <a:spcBef>
                <a:spcPts val="0"/>
              </a:spcBef>
              <a:spcAft>
                <a:spcPts val="0"/>
              </a:spcAft>
              <a:buClr>
                <a:schemeClr val="dk1"/>
              </a:buClr>
              <a:buSzPts val="1300"/>
              <a:buFont typeface="Assistant"/>
              <a:buChar char="●"/>
            </a:pPr>
            <a:r>
              <a:rPr b="1" lang="en" sz="1700">
                <a:solidFill>
                  <a:schemeClr val="dk1"/>
                </a:solidFill>
                <a:latin typeface="Arial"/>
                <a:ea typeface="Arial"/>
                <a:cs typeface="Arial"/>
                <a:sym typeface="Arial"/>
              </a:rPr>
              <a:t>We build a Web and Android dashboard to monitor it and control the working of device using Blynk IoT platform.</a:t>
            </a:r>
            <a:endParaRPr b="1" sz="1350">
              <a:solidFill>
                <a:schemeClr val="dk1"/>
              </a:solidFill>
              <a:latin typeface="Assistant"/>
              <a:ea typeface="Assistant"/>
              <a:cs typeface="Assistant"/>
              <a:sym typeface="Assistant"/>
            </a:endParaRPr>
          </a:p>
          <a:p>
            <a:pPr indent="0" lvl="0" marL="0" rtl="0" algn="l">
              <a:lnSpc>
                <a:spcPct val="115000"/>
              </a:lnSpc>
              <a:spcBef>
                <a:spcPts val="0"/>
              </a:spcBef>
              <a:spcAft>
                <a:spcPts val="0"/>
              </a:spcAft>
              <a:buNone/>
            </a:pPr>
            <a:r>
              <a:t/>
            </a:r>
            <a:endParaRPr b="1" sz="1600">
              <a:solidFill>
                <a:schemeClr val="dk1"/>
              </a:solidFill>
            </a:endParaRPr>
          </a:p>
          <a:p>
            <a:pPr indent="0" lvl="0" marL="0" rtl="0" algn="l">
              <a:lnSpc>
                <a:spcPct val="115000"/>
              </a:lnSpc>
              <a:spcBef>
                <a:spcPts val="10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Specifications</a:t>
            </a:r>
            <a:endParaRPr sz="3000"/>
          </a:p>
          <a:p>
            <a:pPr indent="0" lvl="0" marL="0" rtl="0" algn="l">
              <a:spcBef>
                <a:spcPts val="0"/>
              </a:spcBef>
              <a:spcAft>
                <a:spcPts val="0"/>
              </a:spcAft>
              <a:buNone/>
            </a:pPr>
            <a:r>
              <a:t/>
            </a:r>
            <a:endParaRPr sz="3000"/>
          </a:p>
        </p:txBody>
      </p:sp>
      <p:sp>
        <p:nvSpPr>
          <p:cNvPr id="176" name="Google Shape;176;p22"/>
          <p:cNvSpPr txBox="1"/>
          <p:nvPr>
            <p:ph idx="2" type="body"/>
          </p:nvPr>
        </p:nvSpPr>
        <p:spPr>
          <a:xfrm>
            <a:off x="4644250" y="56150"/>
            <a:ext cx="4286400" cy="4508700"/>
          </a:xfrm>
          <a:prstGeom prst="rect">
            <a:avLst/>
          </a:prstGeom>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dk1"/>
              </a:buClr>
              <a:buSzPts val="1200"/>
              <a:buFont typeface="Noto Sans Symbols"/>
              <a:buChar char="●"/>
            </a:pPr>
            <a:r>
              <a:rPr b="1" lang="en" sz="1600">
                <a:solidFill>
                  <a:schemeClr val="dk1"/>
                </a:solidFill>
                <a:latin typeface="Arial"/>
                <a:ea typeface="Arial"/>
                <a:cs typeface="Arial"/>
                <a:sym typeface="Arial"/>
              </a:rPr>
              <a:t>We can made an Room-Home Automation in Hardware as well as on Blynk IoT Platform.</a:t>
            </a:r>
            <a:endParaRPr b="1" sz="1250">
              <a:solidFill>
                <a:schemeClr val="dk1"/>
              </a:solidFill>
              <a:latin typeface="Assistant"/>
              <a:ea typeface="Assistant"/>
              <a:cs typeface="Assistant"/>
              <a:sym typeface="Assistant"/>
            </a:endParaRPr>
          </a:p>
          <a:p>
            <a:pPr indent="-228600" lvl="0" marL="457200" rtl="0" algn="l">
              <a:lnSpc>
                <a:spcPct val="100000"/>
              </a:lnSpc>
              <a:spcBef>
                <a:spcPts val="0"/>
              </a:spcBef>
              <a:spcAft>
                <a:spcPts val="0"/>
              </a:spcAft>
              <a:buNone/>
            </a:pPr>
            <a:r>
              <a:t/>
            </a:r>
            <a:endParaRPr b="1" sz="1600">
              <a:solidFill>
                <a:schemeClr val="dk1"/>
              </a:solidFill>
              <a:latin typeface="Arial"/>
              <a:ea typeface="Arial"/>
              <a:cs typeface="Arial"/>
              <a:sym typeface="Arial"/>
            </a:endParaRPr>
          </a:p>
          <a:p>
            <a:pPr indent="-304800" lvl="0" marL="457200" rtl="0" algn="l">
              <a:lnSpc>
                <a:spcPct val="100000"/>
              </a:lnSpc>
              <a:spcBef>
                <a:spcPts val="0"/>
              </a:spcBef>
              <a:spcAft>
                <a:spcPts val="0"/>
              </a:spcAft>
              <a:buClr>
                <a:schemeClr val="dk1"/>
              </a:buClr>
              <a:buSzPts val="1200"/>
              <a:buFont typeface="Noto Sans Symbols"/>
              <a:buChar char="●"/>
            </a:pPr>
            <a:r>
              <a:rPr b="1" lang="en" sz="1600">
                <a:solidFill>
                  <a:schemeClr val="dk1"/>
                </a:solidFill>
                <a:latin typeface="Arial"/>
                <a:ea typeface="Arial"/>
                <a:cs typeface="Arial"/>
                <a:sym typeface="Arial"/>
              </a:rPr>
              <a:t>With the help of some (Components and Blynk IoT) we made a successful circuit which automates a room light, air condition and heater.</a:t>
            </a:r>
            <a:endParaRPr b="1" sz="1250">
              <a:solidFill>
                <a:schemeClr val="dk1"/>
              </a:solidFill>
              <a:latin typeface="Assistant"/>
              <a:ea typeface="Assistant"/>
              <a:cs typeface="Assistant"/>
              <a:sym typeface="Assistant"/>
            </a:endParaRPr>
          </a:p>
          <a:p>
            <a:pPr indent="-228600" lvl="0" marL="457200" rtl="0" algn="l">
              <a:lnSpc>
                <a:spcPct val="100000"/>
              </a:lnSpc>
              <a:spcBef>
                <a:spcPts val="0"/>
              </a:spcBef>
              <a:spcAft>
                <a:spcPts val="0"/>
              </a:spcAft>
              <a:buNone/>
            </a:pPr>
            <a:r>
              <a:t/>
            </a:r>
            <a:endParaRPr b="1" sz="1600">
              <a:solidFill>
                <a:schemeClr val="dk1"/>
              </a:solidFill>
              <a:latin typeface="Arial"/>
              <a:ea typeface="Arial"/>
              <a:cs typeface="Arial"/>
              <a:sym typeface="Arial"/>
            </a:endParaRPr>
          </a:p>
          <a:p>
            <a:pPr indent="-304800" lvl="0" marL="457200" rtl="0" algn="l">
              <a:lnSpc>
                <a:spcPct val="100000"/>
              </a:lnSpc>
              <a:spcBef>
                <a:spcPts val="0"/>
              </a:spcBef>
              <a:spcAft>
                <a:spcPts val="0"/>
              </a:spcAft>
              <a:buClr>
                <a:schemeClr val="dk1"/>
              </a:buClr>
              <a:buSzPts val="1200"/>
              <a:buFont typeface="Noto Sans Symbols"/>
              <a:buChar char="●"/>
            </a:pPr>
            <a:r>
              <a:rPr b="1" lang="en" sz="1600">
                <a:solidFill>
                  <a:schemeClr val="dk1"/>
                </a:solidFill>
                <a:latin typeface="Arial"/>
                <a:ea typeface="Arial"/>
                <a:cs typeface="Arial"/>
                <a:sym typeface="Arial"/>
              </a:rPr>
              <a:t>Light sensor help us to sense the intensity of  our surrounding light, If the light intensity is less than (30) then room light is automatic (ONN) else light is (OFF).</a:t>
            </a:r>
            <a:endParaRPr b="1" sz="1250">
              <a:solidFill>
                <a:schemeClr val="dk1"/>
              </a:solidFill>
              <a:latin typeface="Assistant"/>
              <a:ea typeface="Assistant"/>
              <a:cs typeface="Assistant"/>
              <a:sym typeface="Assistant"/>
            </a:endParaRPr>
          </a:p>
          <a:p>
            <a:pPr indent="0" lvl="0" marL="152400" rtl="0" algn="l">
              <a:lnSpc>
                <a:spcPct val="100000"/>
              </a:lnSpc>
              <a:spcBef>
                <a:spcPts val="0"/>
              </a:spcBef>
              <a:spcAft>
                <a:spcPts val="0"/>
              </a:spcAft>
              <a:buNone/>
            </a:pPr>
            <a:r>
              <a:t/>
            </a:r>
            <a:endParaRPr b="1" sz="1600">
              <a:solidFill>
                <a:schemeClr val="dk1"/>
              </a:solidFill>
              <a:latin typeface="Arial"/>
              <a:ea typeface="Arial"/>
              <a:cs typeface="Arial"/>
              <a:sym typeface="Arial"/>
            </a:endParaRPr>
          </a:p>
          <a:p>
            <a:pPr indent="-304800" lvl="0" marL="457200" rtl="0" algn="l">
              <a:lnSpc>
                <a:spcPct val="100000"/>
              </a:lnSpc>
              <a:spcBef>
                <a:spcPts val="0"/>
              </a:spcBef>
              <a:spcAft>
                <a:spcPts val="0"/>
              </a:spcAft>
              <a:buClr>
                <a:schemeClr val="dk1"/>
              </a:buClr>
              <a:buSzPts val="1200"/>
              <a:buFont typeface="Noto Sans Symbols"/>
              <a:buChar char="●"/>
            </a:pPr>
            <a:r>
              <a:rPr b="1" lang="en" sz="1600">
                <a:solidFill>
                  <a:schemeClr val="dk1"/>
                </a:solidFill>
                <a:latin typeface="Arial"/>
                <a:ea typeface="Arial"/>
                <a:cs typeface="Arial"/>
                <a:sym typeface="Arial"/>
              </a:rPr>
              <a:t>And also we implement  a Direct button for light, for example if the light intensity is not less than (30) and we want to (ONN) the light, it is also possible.</a:t>
            </a:r>
            <a:endParaRPr b="1" sz="1250">
              <a:solidFill>
                <a:schemeClr val="dk1"/>
              </a:solidFill>
              <a:latin typeface="Assistant"/>
              <a:ea typeface="Assistant"/>
              <a:cs typeface="Assistant"/>
              <a:sym typeface="Assistant"/>
            </a:endParaRPr>
          </a:p>
          <a:p>
            <a:pPr indent="0" lvl="0" marL="152400" rtl="0" algn="l">
              <a:lnSpc>
                <a:spcPct val="100000"/>
              </a:lnSpc>
              <a:spcBef>
                <a:spcPts val="0"/>
              </a:spcBef>
              <a:spcAft>
                <a:spcPts val="0"/>
              </a:spcAft>
              <a:buNone/>
            </a:pPr>
            <a:r>
              <a:t/>
            </a:r>
            <a:endParaRPr b="1" sz="1600">
              <a:solidFill>
                <a:schemeClr val="dk1"/>
              </a:solidFill>
              <a:latin typeface="Arial"/>
              <a:ea typeface="Arial"/>
              <a:cs typeface="Arial"/>
              <a:sym typeface="Arial"/>
            </a:endParaRPr>
          </a:p>
          <a:p>
            <a:pPr indent="0" lvl="0" marL="0" rtl="0" algn="l">
              <a:lnSpc>
                <a:spcPct val="115000"/>
              </a:lnSpc>
              <a:spcBef>
                <a:spcPts val="0"/>
              </a:spcBef>
              <a:spcAft>
                <a:spcPts val="0"/>
              </a:spcAft>
              <a:buNone/>
            </a:pPr>
            <a:r>
              <a:t/>
            </a:r>
            <a:endParaRPr b="1" sz="1600">
              <a:solidFill>
                <a:schemeClr val="dk1"/>
              </a:solidFill>
            </a:endParaRPr>
          </a:p>
          <a:p>
            <a:pPr indent="0" lvl="0" marL="0" rtl="0" algn="l">
              <a:lnSpc>
                <a:spcPct val="115000"/>
              </a:lnSpc>
              <a:spcBef>
                <a:spcPts val="10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Specifications</a:t>
            </a:r>
            <a:endParaRPr sz="3000"/>
          </a:p>
          <a:p>
            <a:pPr indent="0" lvl="0" marL="0" rtl="0" algn="l">
              <a:spcBef>
                <a:spcPts val="0"/>
              </a:spcBef>
              <a:spcAft>
                <a:spcPts val="0"/>
              </a:spcAft>
              <a:buNone/>
            </a:pPr>
            <a:r>
              <a:t/>
            </a:r>
            <a:endParaRPr sz="3000"/>
          </a:p>
        </p:txBody>
      </p:sp>
      <p:sp>
        <p:nvSpPr>
          <p:cNvPr id="182" name="Google Shape;182;p23"/>
          <p:cNvSpPr txBox="1"/>
          <p:nvPr>
            <p:ph idx="2" type="body"/>
          </p:nvPr>
        </p:nvSpPr>
        <p:spPr>
          <a:xfrm>
            <a:off x="4644250" y="55950"/>
            <a:ext cx="4286400" cy="5031600"/>
          </a:xfrm>
          <a:prstGeom prst="rect">
            <a:avLst/>
          </a:prstGeom>
        </p:spPr>
        <p:txBody>
          <a:bodyPr anchorCtr="0" anchor="t" bIns="91425" lIns="91425" spcFirstLastPara="1" rIns="91425" wrap="square" tIns="91425">
            <a:noAutofit/>
          </a:bodyPr>
          <a:lstStyle/>
          <a:p>
            <a:pPr indent="0" lvl="0" marL="152400" rtl="0" algn="l">
              <a:lnSpc>
                <a:spcPct val="100000"/>
              </a:lnSpc>
              <a:spcBef>
                <a:spcPts val="0"/>
              </a:spcBef>
              <a:spcAft>
                <a:spcPts val="0"/>
              </a:spcAft>
              <a:buNone/>
            </a:pPr>
            <a:r>
              <a:t/>
            </a:r>
            <a:endParaRPr b="1" sz="1600">
              <a:solidFill>
                <a:schemeClr val="dk1"/>
              </a:solidFill>
              <a:latin typeface="Arial"/>
              <a:ea typeface="Arial"/>
              <a:cs typeface="Arial"/>
              <a:sym typeface="Arial"/>
            </a:endParaRPr>
          </a:p>
          <a:p>
            <a:pPr indent="-304800" lvl="0" marL="457200" rtl="0" algn="l">
              <a:lnSpc>
                <a:spcPct val="100000"/>
              </a:lnSpc>
              <a:spcBef>
                <a:spcPts val="0"/>
              </a:spcBef>
              <a:spcAft>
                <a:spcPts val="0"/>
              </a:spcAft>
              <a:buClr>
                <a:schemeClr val="dk1"/>
              </a:buClr>
              <a:buSzPts val="1200"/>
              <a:buFont typeface="Noto Sans Symbols"/>
              <a:buChar char="●"/>
            </a:pPr>
            <a:r>
              <a:rPr b="1" lang="en" sz="1600">
                <a:solidFill>
                  <a:schemeClr val="dk1"/>
                </a:solidFill>
                <a:latin typeface="Arial"/>
                <a:ea typeface="Arial"/>
                <a:cs typeface="Arial"/>
                <a:sym typeface="Arial"/>
              </a:rPr>
              <a:t> And Temperature sensor help us to tell about the surrounding temperature, If the temperature is Greater than (30) then Air condition is automatic ONN and If the Temperature is less than (25) then Heater is (ONN).</a:t>
            </a:r>
            <a:endParaRPr b="1" sz="1250">
              <a:solidFill>
                <a:schemeClr val="dk1"/>
              </a:solidFill>
              <a:latin typeface="Assistant"/>
              <a:ea typeface="Assistant"/>
              <a:cs typeface="Assistant"/>
              <a:sym typeface="Assistant"/>
            </a:endParaRPr>
          </a:p>
          <a:p>
            <a:pPr indent="-228600" lvl="0" marL="457200" rtl="0" algn="l">
              <a:lnSpc>
                <a:spcPct val="100000"/>
              </a:lnSpc>
              <a:spcBef>
                <a:spcPts val="0"/>
              </a:spcBef>
              <a:spcAft>
                <a:spcPts val="0"/>
              </a:spcAft>
              <a:buNone/>
            </a:pPr>
            <a:r>
              <a:t/>
            </a:r>
            <a:endParaRPr b="1" sz="1600">
              <a:solidFill>
                <a:schemeClr val="dk1"/>
              </a:solidFill>
              <a:latin typeface="Arial"/>
              <a:ea typeface="Arial"/>
              <a:cs typeface="Arial"/>
              <a:sym typeface="Arial"/>
            </a:endParaRPr>
          </a:p>
          <a:p>
            <a:pPr indent="-304800" lvl="0" marL="457200" rtl="0" algn="l">
              <a:lnSpc>
                <a:spcPct val="100000"/>
              </a:lnSpc>
              <a:spcBef>
                <a:spcPts val="0"/>
              </a:spcBef>
              <a:spcAft>
                <a:spcPts val="0"/>
              </a:spcAft>
              <a:buClr>
                <a:schemeClr val="dk1"/>
              </a:buClr>
              <a:buSzPts val="1200"/>
              <a:buFont typeface="Noto Sans Symbols"/>
              <a:buChar char="●"/>
            </a:pPr>
            <a:r>
              <a:rPr b="1" lang="en" sz="1600">
                <a:solidFill>
                  <a:schemeClr val="dk1"/>
                </a:solidFill>
                <a:latin typeface="Arial"/>
                <a:ea typeface="Arial"/>
                <a:cs typeface="Arial"/>
                <a:sym typeface="Arial"/>
              </a:rPr>
              <a:t>The Temperature between 25 and 30 we considered as a normal temperature.</a:t>
            </a:r>
            <a:endParaRPr b="1" sz="1700">
              <a:solidFill>
                <a:schemeClr val="dk1"/>
              </a:solidFill>
              <a:latin typeface="Arial"/>
              <a:ea typeface="Arial"/>
              <a:cs typeface="Arial"/>
              <a:sym typeface="Arial"/>
            </a:endParaRPr>
          </a:p>
          <a:p>
            <a:pPr indent="0" lvl="0" marL="0" rtl="0" algn="l">
              <a:lnSpc>
                <a:spcPct val="115000"/>
              </a:lnSpc>
              <a:spcBef>
                <a:spcPts val="0"/>
              </a:spcBef>
              <a:spcAft>
                <a:spcPts val="0"/>
              </a:spcAft>
              <a:buNone/>
            </a:pPr>
            <a:r>
              <a:t/>
            </a:r>
            <a:endParaRPr b="1" sz="1600">
              <a:solidFill>
                <a:schemeClr val="dk1"/>
              </a:solidFill>
            </a:endParaRPr>
          </a:p>
          <a:p>
            <a:pPr indent="0" lvl="0" marL="0" rtl="0" algn="l">
              <a:lnSpc>
                <a:spcPct val="115000"/>
              </a:lnSpc>
              <a:spcBef>
                <a:spcPts val="10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88" name="Google Shape;188;p2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Components</a:t>
            </a:r>
            <a:endParaRPr b="0" sz="3000"/>
          </a:p>
        </p:txBody>
      </p:sp>
      <p:sp>
        <p:nvSpPr>
          <p:cNvPr id="189" name="Google Shape;189;p24"/>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The detail list of Components is mentioned here.</a:t>
            </a:r>
            <a:endParaRPr sz="1300"/>
          </a:p>
        </p:txBody>
      </p:sp>
      <p:graphicFrame>
        <p:nvGraphicFramePr>
          <p:cNvPr id="190" name="Google Shape;190;p24"/>
          <p:cNvGraphicFramePr/>
          <p:nvPr/>
        </p:nvGraphicFramePr>
        <p:xfrm>
          <a:off x="4644650" y="54135"/>
          <a:ext cx="3000000" cy="3000000"/>
        </p:xfrm>
        <a:graphic>
          <a:graphicData uri="http://schemas.openxmlformats.org/drawingml/2006/table">
            <a:tbl>
              <a:tblPr>
                <a:noFill/>
                <a:tableStyleId>{15B868AE-3237-4CF1-A542-62889D861C16}</a:tableStyleId>
              </a:tblPr>
              <a:tblGrid>
                <a:gridCol w="2216775"/>
                <a:gridCol w="2216775"/>
              </a:tblGrid>
              <a:tr h="585475">
                <a:tc>
                  <a:txBody>
                    <a:bodyPr/>
                    <a:lstStyle/>
                    <a:p>
                      <a:pPr indent="0" lvl="0" marL="0" rtl="0" algn="l">
                        <a:spcBef>
                          <a:spcPts val="0"/>
                        </a:spcBef>
                        <a:spcAft>
                          <a:spcPts val="0"/>
                        </a:spcAft>
                        <a:buClr>
                          <a:srgbClr val="000000"/>
                        </a:buClr>
                        <a:buFont typeface="Arial"/>
                        <a:buNone/>
                      </a:pPr>
                      <a:r>
                        <a:rPr b="1" lang="en" sz="1600" u="sng">
                          <a:solidFill>
                            <a:srgbClr val="00B0F0"/>
                          </a:solidFill>
                        </a:rPr>
                        <a:t>Name of Component</a:t>
                      </a:r>
                      <a:endParaRPr sz="1000"/>
                    </a:p>
                  </a:txBody>
                  <a:tcPr marT="91425" marB="91425" marR="91425" marL="91425">
                    <a:solidFill>
                      <a:srgbClr val="F3F3F3"/>
                    </a:solidFill>
                  </a:tcPr>
                </a:tc>
                <a:tc>
                  <a:txBody>
                    <a:bodyPr/>
                    <a:lstStyle/>
                    <a:p>
                      <a:pPr indent="0" lvl="0" marL="0" rtl="0" algn="ctr">
                        <a:spcBef>
                          <a:spcPts val="0"/>
                        </a:spcBef>
                        <a:spcAft>
                          <a:spcPts val="0"/>
                        </a:spcAft>
                        <a:buClr>
                          <a:srgbClr val="000000"/>
                        </a:buClr>
                        <a:buFont typeface="Arial"/>
                        <a:buNone/>
                      </a:pPr>
                      <a:r>
                        <a:rPr b="1" lang="en" sz="1600" u="sng">
                          <a:solidFill>
                            <a:srgbClr val="00B0F0"/>
                          </a:solidFill>
                        </a:rPr>
                        <a:t>Quantity</a:t>
                      </a:r>
                      <a:endParaRPr sz="1000"/>
                    </a:p>
                  </a:txBody>
                  <a:tcPr marT="91425" marB="91425" marR="91425" marL="91425">
                    <a:solidFill>
                      <a:srgbClr val="F3F3F3"/>
                    </a:solidFill>
                  </a:tcPr>
                </a:tc>
              </a:tr>
              <a:tr h="562975">
                <a:tc>
                  <a:txBody>
                    <a:bodyPr/>
                    <a:lstStyle/>
                    <a:p>
                      <a:pPr indent="0" lvl="0" marL="0" rtl="0" algn="l">
                        <a:spcBef>
                          <a:spcPts val="0"/>
                        </a:spcBef>
                        <a:spcAft>
                          <a:spcPts val="0"/>
                        </a:spcAft>
                        <a:buNone/>
                      </a:pPr>
                      <a:r>
                        <a:rPr b="1" lang="en">
                          <a:solidFill>
                            <a:schemeClr val="accent2"/>
                          </a:solidFill>
                        </a:rPr>
                        <a:t>Arduino Yun</a:t>
                      </a:r>
                      <a:endParaRPr b="1">
                        <a:solidFill>
                          <a:schemeClr val="accent2"/>
                        </a:solidFill>
                      </a:endParaRPr>
                    </a:p>
                  </a:txBody>
                  <a:tcPr marT="91425" marB="91425" marR="91425" marL="91425"/>
                </a:tc>
                <a:tc>
                  <a:txBody>
                    <a:bodyPr/>
                    <a:lstStyle/>
                    <a:p>
                      <a:pPr indent="0" lvl="0" marL="0" rtl="0" algn="l">
                        <a:spcBef>
                          <a:spcPts val="0"/>
                        </a:spcBef>
                        <a:spcAft>
                          <a:spcPts val="0"/>
                        </a:spcAft>
                        <a:buNone/>
                      </a:pPr>
                      <a:r>
                        <a:rPr b="1" lang="en">
                          <a:solidFill>
                            <a:schemeClr val="accent2"/>
                          </a:solidFill>
                        </a:rPr>
                        <a:t> 1 (One)</a:t>
                      </a:r>
                      <a:endParaRPr b="1">
                        <a:solidFill>
                          <a:schemeClr val="accent2"/>
                        </a:solidFill>
                      </a:endParaRPr>
                    </a:p>
                  </a:txBody>
                  <a:tcPr marT="91425" marB="91425" marR="91425" marL="91425"/>
                </a:tc>
              </a:tr>
              <a:tr h="562975">
                <a:tc>
                  <a:txBody>
                    <a:bodyPr/>
                    <a:lstStyle/>
                    <a:p>
                      <a:pPr indent="0" lvl="0" marL="0" rtl="0" algn="l">
                        <a:spcBef>
                          <a:spcPts val="0"/>
                        </a:spcBef>
                        <a:spcAft>
                          <a:spcPts val="0"/>
                        </a:spcAft>
                        <a:buNone/>
                      </a:pPr>
                      <a:r>
                        <a:rPr b="1" lang="en">
                          <a:solidFill>
                            <a:schemeClr val="accent2"/>
                          </a:solidFill>
                        </a:rPr>
                        <a:t>Temperature Sensor</a:t>
                      </a:r>
                      <a:endParaRPr b="1">
                        <a:solidFill>
                          <a:schemeClr val="accent2"/>
                        </a:solidFill>
                      </a:endParaRPr>
                    </a:p>
                  </a:txBody>
                  <a:tcPr marT="91425" marB="91425" marR="91425" marL="91425"/>
                </a:tc>
                <a:tc>
                  <a:txBody>
                    <a:bodyPr/>
                    <a:lstStyle/>
                    <a:p>
                      <a:pPr indent="0" lvl="0" marL="0" rtl="0" algn="l">
                        <a:spcBef>
                          <a:spcPts val="0"/>
                        </a:spcBef>
                        <a:spcAft>
                          <a:spcPts val="0"/>
                        </a:spcAft>
                        <a:buNone/>
                      </a:pPr>
                      <a:r>
                        <a:rPr b="1" lang="en">
                          <a:solidFill>
                            <a:schemeClr val="accent2"/>
                          </a:solidFill>
                        </a:rPr>
                        <a:t>1 (One)</a:t>
                      </a:r>
                      <a:endParaRPr b="1">
                        <a:solidFill>
                          <a:schemeClr val="accent2"/>
                        </a:solidFill>
                      </a:endParaRPr>
                    </a:p>
                  </a:txBody>
                  <a:tcPr marT="91425" marB="91425" marR="91425" marL="91425"/>
                </a:tc>
              </a:tr>
              <a:tr h="562975">
                <a:tc>
                  <a:txBody>
                    <a:bodyPr/>
                    <a:lstStyle/>
                    <a:p>
                      <a:pPr indent="0" lvl="0" marL="0" rtl="0" algn="l">
                        <a:spcBef>
                          <a:spcPts val="0"/>
                        </a:spcBef>
                        <a:spcAft>
                          <a:spcPts val="0"/>
                        </a:spcAft>
                        <a:buNone/>
                      </a:pPr>
                      <a:r>
                        <a:rPr b="1" lang="en">
                          <a:solidFill>
                            <a:schemeClr val="accent2"/>
                          </a:solidFill>
                        </a:rPr>
                        <a:t>Light Sensor</a:t>
                      </a:r>
                      <a:endParaRPr b="1">
                        <a:solidFill>
                          <a:schemeClr val="accent2"/>
                        </a:solidFill>
                      </a:endParaRPr>
                    </a:p>
                  </a:txBody>
                  <a:tcPr marT="91425" marB="91425" marR="91425" marL="91425"/>
                </a:tc>
                <a:tc>
                  <a:txBody>
                    <a:bodyPr/>
                    <a:lstStyle/>
                    <a:p>
                      <a:pPr indent="0" lvl="0" marL="0" rtl="0" algn="l">
                        <a:spcBef>
                          <a:spcPts val="0"/>
                        </a:spcBef>
                        <a:spcAft>
                          <a:spcPts val="0"/>
                        </a:spcAft>
                        <a:buNone/>
                      </a:pPr>
                      <a:r>
                        <a:rPr b="1" lang="en">
                          <a:solidFill>
                            <a:schemeClr val="accent2"/>
                          </a:solidFill>
                        </a:rPr>
                        <a:t>1 (One)</a:t>
                      </a:r>
                      <a:endParaRPr b="1">
                        <a:solidFill>
                          <a:schemeClr val="accent2"/>
                        </a:solidFill>
                      </a:endParaRPr>
                    </a:p>
                  </a:txBody>
                  <a:tcPr marT="91425" marB="91425" marR="91425" marL="91425"/>
                </a:tc>
              </a:tr>
              <a:tr h="562975">
                <a:tc>
                  <a:txBody>
                    <a:bodyPr/>
                    <a:lstStyle/>
                    <a:p>
                      <a:pPr indent="0" lvl="0" marL="0" rtl="0" algn="l">
                        <a:spcBef>
                          <a:spcPts val="0"/>
                        </a:spcBef>
                        <a:spcAft>
                          <a:spcPts val="0"/>
                        </a:spcAft>
                        <a:buNone/>
                      </a:pPr>
                      <a:r>
                        <a:rPr b="1" lang="en">
                          <a:solidFill>
                            <a:schemeClr val="accent2"/>
                          </a:solidFill>
                        </a:rPr>
                        <a:t>LEDs</a:t>
                      </a:r>
                      <a:endParaRPr b="1">
                        <a:solidFill>
                          <a:schemeClr val="accent2"/>
                        </a:solidFill>
                      </a:endParaRPr>
                    </a:p>
                  </a:txBody>
                  <a:tcPr marT="91425" marB="91425" marR="91425" marL="91425"/>
                </a:tc>
                <a:tc>
                  <a:txBody>
                    <a:bodyPr/>
                    <a:lstStyle/>
                    <a:p>
                      <a:pPr indent="0" lvl="0" marL="0" rtl="0" algn="l">
                        <a:spcBef>
                          <a:spcPts val="0"/>
                        </a:spcBef>
                        <a:spcAft>
                          <a:spcPts val="0"/>
                        </a:spcAft>
                        <a:buNone/>
                      </a:pPr>
                      <a:r>
                        <a:rPr b="1" lang="en">
                          <a:solidFill>
                            <a:schemeClr val="accent2"/>
                          </a:solidFill>
                        </a:rPr>
                        <a:t>3 (Three)</a:t>
                      </a:r>
                      <a:endParaRPr b="1">
                        <a:solidFill>
                          <a:schemeClr val="accent2"/>
                        </a:solidFill>
                      </a:endParaRPr>
                    </a:p>
                  </a:txBody>
                  <a:tcPr marT="91425" marB="91425" marR="91425" marL="91425"/>
                </a:tc>
              </a:tr>
              <a:tr h="562975">
                <a:tc>
                  <a:txBody>
                    <a:bodyPr/>
                    <a:lstStyle/>
                    <a:p>
                      <a:pPr indent="0" lvl="0" marL="0" rtl="0" algn="l">
                        <a:spcBef>
                          <a:spcPts val="0"/>
                        </a:spcBef>
                        <a:spcAft>
                          <a:spcPts val="0"/>
                        </a:spcAft>
                        <a:buNone/>
                      </a:pPr>
                      <a:r>
                        <a:rPr b="1" lang="en">
                          <a:solidFill>
                            <a:schemeClr val="accent2"/>
                          </a:solidFill>
                        </a:rPr>
                        <a:t>Resisters</a:t>
                      </a:r>
                      <a:endParaRPr b="1">
                        <a:solidFill>
                          <a:schemeClr val="accent2"/>
                        </a:solidFill>
                      </a:endParaRPr>
                    </a:p>
                  </a:txBody>
                  <a:tcPr marT="91425" marB="91425" marR="91425" marL="91425"/>
                </a:tc>
                <a:tc>
                  <a:txBody>
                    <a:bodyPr/>
                    <a:lstStyle/>
                    <a:p>
                      <a:pPr indent="0" lvl="0" marL="0" rtl="0" algn="l">
                        <a:spcBef>
                          <a:spcPts val="0"/>
                        </a:spcBef>
                        <a:spcAft>
                          <a:spcPts val="0"/>
                        </a:spcAft>
                        <a:buNone/>
                      </a:pPr>
                      <a:r>
                        <a:rPr b="1" lang="en">
                          <a:solidFill>
                            <a:schemeClr val="accent2"/>
                          </a:solidFill>
                        </a:rPr>
                        <a:t>5 (Five)</a:t>
                      </a:r>
                      <a:endParaRPr b="1">
                        <a:solidFill>
                          <a:schemeClr val="accent2"/>
                        </a:solidFill>
                      </a:endParaRPr>
                    </a:p>
                  </a:txBody>
                  <a:tcPr marT="91425" marB="91425" marR="91425" marL="91425"/>
                </a:tc>
              </a:tr>
              <a:tr h="562975">
                <a:tc>
                  <a:txBody>
                    <a:bodyPr/>
                    <a:lstStyle/>
                    <a:p>
                      <a:pPr indent="0" lvl="0" marL="0" rtl="0" algn="l">
                        <a:spcBef>
                          <a:spcPts val="0"/>
                        </a:spcBef>
                        <a:spcAft>
                          <a:spcPts val="0"/>
                        </a:spcAft>
                        <a:buNone/>
                      </a:pPr>
                      <a:r>
                        <a:rPr b="1" lang="en">
                          <a:solidFill>
                            <a:schemeClr val="accent2"/>
                          </a:solidFill>
                        </a:rPr>
                        <a:t>BreadBoard</a:t>
                      </a:r>
                      <a:endParaRPr b="1">
                        <a:solidFill>
                          <a:schemeClr val="accent2"/>
                        </a:solidFill>
                      </a:endParaRPr>
                    </a:p>
                  </a:txBody>
                  <a:tcPr marT="91425" marB="91425" marR="91425" marL="91425"/>
                </a:tc>
                <a:tc>
                  <a:txBody>
                    <a:bodyPr/>
                    <a:lstStyle/>
                    <a:p>
                      <a:pPr indent="0" lvl="0" marL="0" rtl="0" algn="l">
                        <a:spcBef>
                          <a:spcPts val="0"/>
                        </a:spcBef>
                        <a:spcAft>
                          <a:spcPts val="0"/>
                        </a:spcAft>
                        <a:buNone/>
                      </a:pPr>
                      <a:r>
                        <a:rPr b="1" lang="en">
                          <a:solidFill>
                            <a:schemeClr val="accent2"/>
                          </a:solidFill>
                        </a:rPr>
                        <a:t>1 (One)</a:t>
                      </a:r>
                      <a:endParaRPr b="1">
                        <a:solidFill>
                          <a:schemeClr val="accent2"/>
                        </a:solidFill>
                      </a:endParaRPr>
                    </a:p>
                  </a:txBody>
                  <a:tcPr marT="91425" marB="91425" marR="91425" marL="91425"/>
                </a:tc>
              </a:tr>
              <a:tr h="562975">
                <a:tc>
                  <a:txBody>
                    <a:bodyPr/>
                    <a:lstStyle/>
                    <a:p>
                      <a:pPr indent="0" lvl="0" marL="0" rtl="0" algn="l">
                        <a:spcBef>
                          <a:spcPts val="0"/>
                        </a:spcBef>
                        <a:spcAft>
                          <a:spcPts val="0"/>
                        </a:spcAft>
                        <a:buNone/>
                      </a:pPr>
                      <a:r>
                        <a:rPr b="1" lang="en">
                          <a:solidFill>
                            <a:schemeClr val="accent2"/>
                          </a:solidFill>
                        </a:rPr>
                        <a:t>LCD 16x2</a:t>
                      </a:r>
                      <a:endParaRPr b="1">
                        <a:solidFill>
                          <a:schemeClr val="accent2"/>
                        </a:solidFill>
                      </a:endParaRPr>
                    </a:p>
                  </a:txBody>
                  <a:tcPr marT="91425" marB="91425" marR="91425" marL="91425"/>
                </a:tc>
                <a:tc>
                  <a:txBody>
                    <a:bodyPr/>
                    <a:lstStyle/>
                    <a:p>
                      <a:pPr indent="0" lvl="0" marL="0" rtl="0" algn="l">
                        <a:spcBef>
                          <a:spcPts val="0"/>
                        </a:spcBef>
                        <a:spcAft>
                          <a:spcPts val="0"/>
                        </a:spcAft>
                        <a:buNone/>
                      </a:pPr>
                      <a:r>
                        <a:rPr b="1" lang="en">
                          <a:solidFill>
                            <a:schemeClr val="accent2"/>
                          </a:solidFill>
                        </a:rPr>
                        <a:t>1(One)</a:t>
                      </a:r>
                      <a:endParaRPr b="1">
                        <a:solidFill>
                          <a:schemeClr val="accent2"/>
                        </a:solidFill>
                      </a:endParaRPr>
                    </a:p>
                  </a:txBody>
                  <a:tcPr marT="91425" marB="91425" marR="91425" marL="91425"/>
                </a:tc>
              </a:tr>
              <a:tr h="562975">
                <a:tc>
                  <a:txBody>
                    <a:bodyPr/>
                    <a:lstStyle/>
                    <a:p>
                      <a:pPr indent="0" lvl="0" marL="0" rtl="0" algn="l">
                        <a:spcBef>
                          <a:spcPts val="0"/>
                        </a:spcBef>
                        <a:spcAft>
                          <a:spcPts val="0"/>
                        </a:spcAft>
                        <a:buNone/>
                      </a:pPr>
                      <a:r>
                        <a:rPr b="1" lang="en">
                          <a:solidFill>
                            <a:schemeClr val="accent2"/>
                          </a:solidFill>
                        </a:rPr>
                        <a:t>Wires</a:t>
                      </a:r>
                      <a:endParaRPr b="1">
                        <a:solidFill>
                          <a:schemeClr val="accent2"/>
                        </a:solidFill>
                      </a:endParaRPr>
                    </a:p>
                  </a:txBody>
                  <a:tcPr marT="91425" marB="91425" marR="91425" marL="91425"/>
                </a:tc>
                <a:tc>
                  <a:txBody>
                    <a:bodyPr/>
                    <a:lstStyle/>
                    <a:p>
                      <a:pPr indent="0" lvl="0" marL="0" rtl="0" algn="l">
                        <a:spcBef>
                          <a:spcPts val="0"/>
                        </a:spcBef>
                        <a:spcAft>
                          <a:spcPts val="0"/>
                        </a:spcAft>
                        <a:buNone/>
                      </a:pPr>
                      <a:r>
                        <a:rPr b="1" lang="en">
                          <a:solidFill>
                            <a:schemeClr val="accent2"/>
                          </a:solidFill>
                        </a:rPr>
                        <a:t>Some connection wires</a:t>
                      </a:r>
                      <a:endParaRPr b="1">
                        <a:solidFill>
                          <a:schemeClr val="accent2"/>
                        </a:solidFill>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5"/>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96" name="Google Shape;196;p25"/>
          <p:cNvSpPr txBox="1"/>
          <p:nvPr>
            <p:ph type="title"/>
          </p:nvPr>
        </p:nvSpPr>
        <p:spPr>
          <a:xfrm>
            <a:off x="396000" y="1352625"/>
            <a:ext cx="13965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Circuit</a:t>
            </a:r>
            <a:endParaRPr b="0" sz="3000"/>
          </a:p>
        </p:txBody>
      </p:sp>
      <p:pic>
        <p:nvPicPr>
          <p:cNvPr id="197" name="Google Shape;197;p25"/>
          <p:cNvPicPr preferRelativeResize="0"/>
          <p:nvPr/>
        </p:nvPicPr>
        <p:blipFill rotWithShape="1">
          <a:blip r:embed="rId3">
            <a:alphaModFix/>
          </a:blip>
          <a:srcRect b="0" l="0" r="0" t="0"/>
          <a:stretch/>
        </p:blipFill>
        <p:spPr>
          <a:xfrm>
            <a:off x="2337950" y="0"/>
            <a:ext cx="6806051"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